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BD001B-AA66-44D2-A777-65F77D111654}">
  <a:tblStyle styleId="{AABD001B-AA66-44D2-A777-65F77D1116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6d634a85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6d634a85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6d634a85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6d634a85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6d634a8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6d634a8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6d634a85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6d634a85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6d634a85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e6d634a85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6d634a85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6d634a85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6d634a85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6d634a85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6d634a85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6d634a85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ft.onlinelibrary.wiley.com/doi/abs/10.1111/1541-4337.1207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med.ncbi.nlm.nih.gov/2259168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372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для инвесторов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5" y="204150"/>
            <a:ext cx="3830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Чайный гриб - вкусняшка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380" y="975025"/>
            <a:ext cx="4697398" cy="30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6AD75-4B1E-419E-97B9-B66A54964D6D}"/>
              </a:ext>
            </a:extLst>
          </p:cNvPr>
          <p:cNvSpPr txBox="1"/>
          <p:nvPr/>
        </p:nvSpPr>
        <p:spPr>
          <a:xfrm>
            <a:off x="8409504" y="479645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20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Чайный гриб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757950"/>
            <a:ext cx="85206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25">
                <a:solidFill>
                  <a:srgbClr val="B7E1CD"/>
                </a:solidFill>
              </a:rPr>
              <a:t>Чайный гриб — ферментированный напиток, который получается при сбраживании чая, сахара, дрожжей и специальных бактерий. Считается, что его рецепт </a:t>
            </a:r>
            <a:r>
              <a:rPr lang="ru" sz="1725">
                <a:solidFill>
                  <a:srgbClr val="B7E1CD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появился</a:t>
            </a:r>
            <a:r>
              <a:rPr lang="ru" sz="1725">
                <a:solidFill>
                  <a:srgbClr val="B7E1CD"/>
                </a:solidFill>
              </a:rPr>
              <a:t> ещё в Древнем Китае. За несколько тысяч лет он почти не изменился: подслащенный листовой чай наливают в чистую ёмкость, по желанию добавляют туда кусочки фруктов и оставляют заварку на два месяца. За это время на поверхности образуется плёнка, а под ней — сладкий напиток.</a:t>
            </a:r>
            <a:endParaRPr sz="1725">
              <a:solidFill>
                <a:srgbClr val="B7E1CD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r>
              <a:rPr lang="ru" sz="1725">
                <a:solidFill>
                  <a:srgbClr val="B7E1CD"/>
                </a:solidFill>
              </a:rPr>
              <a:t>Чайный гриб богат ферментами и пробиотиками, которые полезны для здоровья кишечника. В этом его можно сравнить с кефиром и квашеной капустой. При брожении в напитке вырабатывается уксусная кислота, под воздействием которой появляются уксуснокислые бактерии, пополняющие популяцию условно полезных бактерий в кишечнике. Некоторые учёные </a:t>
            </a:r>
            <a:r>
              <a:rPr lang="ru" sz="1725">
                <a:solidFill>
                  <a:srgbClr val="B7E1CD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полагают</a:t>
            </a:r>
            <a:r>
              <a:rPr lang="ru" sz="1725">
                <a:solidFill>
                  <a:srgbClr val="B7E1CD"/>
                </a:solidFill>
              </a:rPr>
              <a:t>, что употребление чайного гриба позволяет снизить уровень «плохого» холестерина.</a:t>
            </a:r>
            <a:endParaRPr sz="1725">
              <a:solidFill>
                <a:srgbClr val="B7E1CD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r>
              <a:rPr lang="ru" sz="1725">
                <a:solidFill>
                  <a:srgbClr val="B7E1CD"/>
                </a:solidFill>
              </a:rPr>
              <a:t>Польза чайного гриба обусловлена SCOBY (symbiotic culture of bacteria and yeast) — симбиотической культурой бактерий и дрожжей. В производстве её называют комбуча-культурой.</a:t>
            </a:r>
            <a:endParaRPr sz="1725">
              <a:solidFill>
                <a:srgbClr val="B7E1CD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2D2D1-041D-47E0-8F62-70EEE2ED75B1}"/>
              </a:ext>
            </a:extLst>
          </p:cNvPr>
          <p:cNvSpPr txBox="1"/>
          <p:nvPr/>
        </p:nvSpPr>
        <p:spPr>
          <a:xfrm>
            <a:off x="8409504" y="479645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7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Идея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43975" y="1324263"/>
            <a:ext cx="3492900" cy="29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Создаём напиток для людей, предпочитающих здоровое питание.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Продажи на маркетплейсе: Озон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Реклама - встроенные инструменты маркетинга Озона.  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800" y="547613"/>
            <a:ext cx="4187715" cy="40482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96234-1E83-4CAB-82B7-8A603A0101C1}"/>
              </a:ext>
            </a:extLst>
          </p:cNvPr>
          <p:cNvSpPr txBox="1"/>
          <p:nvPr/>
        </p:nvSpPr>
        <p:spPr>
          <a:xfrm>
            <a:off x="8409504" y="479645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96500" y="7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Бренд: “Чайный гриб - вкусняшка!”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28175" y="4568925"/>
            <a:ext cx="3056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326"/>
              <a:t>домен https://www.nic.ru/</a:t>
            </a:r>
            <a:endParaRPr sz="1326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550" y="779775"/>
            <a:ext cx="4185375" cy="381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134400" y="779775"/>
            <a:ext cx="15096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Логотип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5459125" y="4568925"/>
            <a:ext cx="264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лого: https://turbologo.ru</a:t>
            </a:r>
            <a:endParaRPr sz="10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77000" y="2177138"/>
            <a:ext cx="40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307"/>
              <a:t>Сайт: chinagrib.com</a:t>
            </a:r>
            <a:endParaRPr sz="9307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95D2F-318B-4188-AFF2-8ACD6B5EC85B}"/>
              </a:ext>
            </a:extLst>
          </p:cNvPr>
          <p:cNvSpPr txBox="1"/>
          <p:nvPr/>
        </p:nvSpPr>
        <p:spPr>
          <a:xfrm>
            <a:off x="8409504" y="479645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74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SWOT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05200" cy="18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80">
                <a:solidFill>
                  <a:srgbClr val="00FF00"/>
                </a:solidFill>
              </a:rPr>
              <a:t>Сильные стороны:</a:t>
            </a:r>
            <a:endParaRPr sz="2280">
              <a:solidFill>
                <a:srgbClr val="00FF00"/>
              </a:solidFill>
            </a:endParaRPr>
          </a:p>
          <a:p>
            <a:pPr marL="457200" lvl="0" indent="-30003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большое и растущее количество людей, предпочитающих здоровый образ жизни. 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удобство доставки для потребителя.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малое количество конкурентов в указанной рыночной нише.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291550" y="1261575"/>
            <a:ext cx="2905200" cy="15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28">
                <a:solidFill>
                  <a:schemeClr val="accent4"/>
                </a:solidFill>
              </a:rPr>
              <a:t>Слабые стороны:</a:t>
            </a:r>
            <a:endParaRPr sz="2228">
              <a:solidFill>
                <a:schemeClr val="accent4"/>
              </a:solidFill>
            </a:endParaRPr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молодой потребитель не знает о пользе чайного гриба. 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на Озон значительная доля потребителей - молодых людей.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5291550" y="3264850"/>
            <a:ext cx="2905200" cy="13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28">
                <a:solidFill>
                  <a:srgbClr val="FF0000"/>
                </a:solidFill>
              </a:rPr>
              <a:t>Риски:</a:t>
            </a:r>
            <a:endParaRPr sz="2228">
              <a:solidFill>
                <a:srgbClr val="FF0000"/>
              </a:solidFill>
            </a:endParaRPr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незначительный риск того, что сильный игрок (например “Напитки из Черноголовки” зайдет в эту же нишу.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65850" y="3264850"/>
            <a:ext cx="2905200" cy="13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5">
                <a:solidFill>
                  <a:srgbClr val="1155CC"/>
                </a:solidFill>
              </a:rPr>
              <a:t>Возможности:</a:t>
            </a:r>
            <a:endParaRPr sz="3005">
              <a:solidFill>
                <a:srgbClr val="1155CC"/>
              </a:solidFill>
            </a:endParaRPr>
          </a:p>
          <a:p>
            <a:pPr marL="457200" lvl="0" indent="-28289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В дальнейшем можно упаковать напиток в алюминиевую банку и добавить энергетические добавки. Получится энергетический напиток для людей выбирающих здоровый образ жизни. 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17808-B6AD-43A7-8F57-6B85C17D7AE5}"/>
              </a:ext>
            </a:extLst>
          </p:cNvPr>
          <p:cNvSpPr txBox="1"/>
          <p:nvPr/>
        </p:nvSpPr>
        <p:spPr>
          <a:xfrm>
            <a:off x="8409504" y="479645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519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Прогнозные конверсии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047725" y="1702775"/>
            <a:ext cx="3056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FFFF"/>
                </a:solidFill>
              </a:rPr>
              <a:t>Из просмотра Озон в карточку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27583" t="14529"/>
          <a:stretch/>
        </p:blipFill>
        <p:spPr>
          <a:xfrm>
            <a:off x="5552350" y="1344750"/>
            <a:ext cx="3056700" cy="32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047725" y="2427275"/>
            <a:ext cx="3056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A86E8"/>
                </a:solidFill>
              </a:rPr>
              <a:t>Из карточки добавление в корзину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047725" y="3239925"/>
            <a:ext cx="305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E06666"/>
                </a:solidFill>
              </a:rPr>
              <a:t>Оплата и покупка</a:t>
            </a:r>
            <a:r>
              <a:rPr lang="ru"/>
              <a:t> 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047725" y="3955175"/>
            <a:ext cx="305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accent6"/>
                </a:solidFill>
              </a:rPr>
              <a:t>Повторная покупка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483225" y="1810475"/>
            <a:ext cx="9297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FFFF"/>
                </a:solidFill>
              </a:rPr>
              <a:t>3%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429125" y="2471350"/>
            <a:ext cx="59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A86E8"/>
                </a:solidFill>
              </a:rPr>
              <a:t>1%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429125" y="3239925"/>
            <a:ext cx="305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E06666"/>
                </a:solidFill>
              </a:rPr>
              <a:t>20%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483225" y="4008500"/>
            <a:ext cx="305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accent6"/>
                </a:solidFill>
              </a:rPr>
              <a:t>50%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1F1E8-4804-4123-B138-F0BEB5F65F19}"/>
              </a:ext>
            </a:extLst>
          </p:cNvPr>
          <p:cNvSpPr txBox="1"/>
          <p:nvPr/>
        </p:nvSpPr>
        <p:spPr>
          <a:xfrm>
            <a:off x="8409504" y="479645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257600" y="242450"/>
            <a:ext cx="34248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920"/>
              <a:t>Ежемесячный бюджет расходов и доходов</a:t>
            </a:r>
            <a:endParaRPr sz="1920"/>
          </a:p>
        </p:txBody>
      </p:sp>
      <p:sp>
        <p:nvSpPr>
          <p:cNvPr id="108" name="Google Shape;108;p19"/>
          <p:cNvSpPr/>
          <p:nvPr/>
        </p:nvSpPr>
        <p:spPr>
          <a:xfrm>
            <a:off x="4003975" y="242450"/>
            <a:ext cx="4556700" cy="484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9" name="Google Shape;109;p19"/>
          <p:cNvGraphicFramePr/>
          <p:nvPr/>
        </p:nvGraphicFramePr>
        <p:xfrm>
          <a:off x="4197475" y="336425"/>
          <a:ext cx="4200525" cy="4528185"/>
        </p:xfrm>
        <a:graphic>
          <a:graphicData uri="http://schemas.openxmlformats.org/drawingml/2006/table">
            <a:tbl>
              <a:tblPr>
                <a:noFill/>
                <a:tableStyleId>{AABD001B-AA66-44D2-A777-65F77D111654}</a:tableStyleId>
              </a:tblPr>
              <a:tblGrid>
                <a:gridCol w="3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Расходы:</a:t>
                      </a:r>
                      <a:endParaRPr sz="10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Оплата труда всех сотрудников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Реклама на Озон и сторонних сайтах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Закупка материалов (гриб и банки)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Аренда помещения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Элекртоэнергия и коммунальные платежи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7 000,00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Итого расходы: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187 000,00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Доходы:</a:t>
                      </a:r>
                      <a:endParaRPr sz="10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Цена одной единицы товара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План продаж (количество проданных единиц товара)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Выручка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2 000 000,00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Налог (6% от выручки).</a:t>
                      </a:r>
                      <a:endParaRPr sz="10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Комиссия Озона (30% от выручки)</a:t>
                      </a:r>
                      <a:endParaRPr sz="10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600 000,00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Выручка после вычета налога</a:t>
                      </a:r>
                      <a:endParaRPr sz="10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1 880 000,00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Выручка после вычета налога и комиссии Озона</a:t>
                      </a:r>
                      <a:endParaRPr sz="10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1 280 000,00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Прибыль (выручка после вычета налога, комиссии Озона, и производственных расходов)</a:t>
                      </a:r>
                      <a:endParaRPr sz="10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1 093 000,00</a:t>
                      </a:r>
                      <a:endParaRPr sz="100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33B506-ECAF-4F79-BBD6-AAFB79537C4E}"/>
              </a:ext>
            </a:extLst>
          </p:cNvPr>
          <p:cNvSpPr txBox="1"/>
          <p:nvPr/>
        </p:nvSpPr>
        <p:spPr>
          <a:xfrm>
            <a:off x="0" y="4848523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217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Отзывы покупателей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082750"/>
            <a:ext cx="19527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Баба Марья: “Купила чайный гриб впервые. Попробовала. Радикулит прошёл. Бодра как в свои 16 лет.  К соседке Марьяне после употребления напитка вернулся дед. Буду брать еще”. 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400" y="882475"/>
            <a:ext cx="6415499" cy="370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CB2B4-9D11-449C-B110-B7BE7FED9EA4}"/>
              </a:ext>
            </a:extLst>
          </p:cNvPr>
          <p:cNvSpPr txBox="1"/>
          <p:nvPr/>
        </p:nvSpPr>
        <p:spPr>
          <a:xfrm>
            <a:off x="8409504" y="479645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293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400600"/>
            <a:ext cx="8520600" cy="29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 вопросам инвестирования: + 7 9767 232 25 23 Иван Чайный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По вопросам оптовых поставок: + 7 9687 432 34 43 Демьян Грибный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По вопросам трудоустройства: +7 9885 432 94 42 Марина Весёлая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B2259-284F-4D22-BEC4-A2F1BD33C81E}"/>
              </a:ext>
            </a:extLst>
          </p:cNvPr>
          <p:cNvSpPr txBox="1"/>
          <p:nvPr/>
        </p:nvSpPr>
        <p:spPr>
          <a:xfrm>
            <a:off x="8409504" y="4796457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>
                <a:solidFill>
                  <a:schemeClr val="accent2">
                    <a:lumMod val="50000"/>
                  </a:schemeClr>
                </a:solidFill>
              </a:rPr>
              <a:t>Сколукс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Экран (16:9)</PresentationFormat>
  <Paragraphs>84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Simple Dark</vt:lpstr>
      <vt:lpstr>Чайный гриб - вкусняшка</vt:lpstr>
      <vt:lpstr>Чайный гриб</vt:lpstr>
      <vt:lpstr>Идея</vt:lpstr>
      <vt:lpstr>Бренд: “Чайный гриб - вкусняшка!”</vt:lpstr>
      <vt:lpstr>SWOT</vt:lpstr>
      <vt:lpstr>Прогнозные конверсии</vt:lpstr>
      <vt:lpstr>Ежемесячный бюджет расходов и доходов</vt:lpstr>
      <vt:lpstr>Отзывы покупателей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Чайный гриб - вкусняшка</dc:title>
  <cp:lastModifiedBy>Пользователь</cp:lastModifiedBy>
  <cp:revision>1</cp:revision>
  <dcterms:modified xsi:type="dcterms:W3CDTF">2026-01-12T12:38:23Z</dcterms:modified>
</cp:coreProperties>
</file>